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9"/>
  </p:notesMasterIdLst>
  <p:sldIdLst>
    <p:sldId id="256" r:id="rId5"/>
    <p:sldId id="272" r:id="rId6"/>
    <p:sldId id="270" r:id="rId7"/>
    <p:sldId id="258" r:id="rId8"/>
    <p:sldId id="260" r:id="rId9"/>
    <p:sldId id="261" r:id="rId10"/>
    <p:sldId id="292" r:id="rId11"/>
    <p:sldId id="274" r:id="rId12"/>
    <p:sldId id="294" r:id="rId13"/>
    <p:sldId id="295" r:id="rId14"/>
    <p:sldId id="291" r:id="rId15"/>
    <p:sldId id="286" r:id="rId16"/>
    <p:sldId id="296" r:id="rId17"/>
    <p:sldId id="279" r:id="rId18"/>
    <p:sldId id="298" r:id="rId19"/>
    <p:sldId id="287" r:id="rId20"/>
    <p:sldId id="280" r:id="rId21"/>
    <p:sldId id="283" r:id="rId22"/>
    <p:sldId id="301" r:id="rId23"/>
    <p:sldId id="302" r:id="rId24"/>
    <p:sldId id="278" r:id="rId25"/>
    <p:sldId id="288" r:id="rId26"/>
    <p:sldId id="290" r:id="rId27"/>
    <p:sldId id="28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827B41-C4F8-E222-2463-81387548D6CE}" v="8" dt="2020-08-20T09:57:02.594"/>
    <p1510:client id="{E085B01D-E3B6-1924-A442-1AA496075F3C}" v="16" dt="2020-08-20T10:30:21.6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E7A908-6322-405D-91CA-3C1C2E7CDDE1}" type="datetimeFigureOut">
              <a:rPr lang="nl-NL" smtClean="0"/>
              <a:t>5-1-2021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F609F0-DA14-4FCF-97B9-D8E0169E0226}" type="slidenum">
              <a:rPr lang="nl-NL" smtClean="0"/>
              <a:t>‹nr.›</a:t>
            </a:fld>
            <a:endParaRPr lang="nl-NL"/>
          </a:p>
        </p:txBody>
      </p:sp>
    </p:spTree>
    <p:extLst>
      <p:ext uri="{BB962C8B-B14F-4D97-AF65-F5344CB8AC3E}">
        <p14:creationId xmlns:p14="http://schemas.microsoft.com/office/powerpoint/2010/main" val="1735615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moet daarom gevoelig zijn ('</a:t>
            </a:r>
            <a:r>
              <a:rPr lang="nl-NL" b="1" dirty="0"/>
              <a:t>sensitief</a:t>
            </a:r>
            <a:r>
              <a:rPr lang="nl-NL" dirty="0"/>
              <a:t>') voor de signalen die de</a:t>
            </a:r>
            <a:r>
              <a:rPr lang="nl-NL" baseline="0" dirty="0"/>
              <a:t> cliënt </a:t>
            </a:r>
            <a:r>
              <a:rPr lang="nl-NL" dirty="0"/>
              <a:t>afgeeft, door goed te kijken naar de</a:t>
            </a:r>
            <a:r>
              <a:rPr lang="nl-NL" baseline="0" dirty="0"/>
              <a:t> cliënt </a:t>
            </a:r>
            <a:r>
              <a:rPr lang="nl-NL" dirty="0"/>
              <a:t>en te proberen te begrijpen wat het bedoelt. Vervolgens is het belangrijk dat je adequaat reageert ('</a:t>
            </a:r>
            <a:r>
              <a:rPr lang="nl-NL" b="1" dirty="0"/>
              <a:t>responsief</a:t>
            </a:r>
            <a:r>
              <a:rPr lang="nl-NL" dirty="0"/>
              <a:t>') door op de juiste manier in te spelen op de signalen van de</a:t>
            </a:r>
            <a:r>
              <a:rPr lang="nl-NL" baseline="0" dirty="0"/>
              <a:t> cliënt </a:t>
            </a:r>
            <a:endParaRPr lang="nl-NL" dirty="0"/>
          </a:p>
        </p:txBody>
      </p:sp>
      <p:sp>
        <p:nvSpPr>
          <p:cNvPr id="4" name="Tijdelijke aanduiding voor dianummer 3"/>
          <p:cNvSpPr>
            <a:spLocks noGrp="1"/>
          </p:cNvSpPr>
          <p:nvPr>
            <p:ph type="sldNum" sz="quarter" idx="10"/>
          </p:nvPr>
        </p:nvSpPr>
        <p:spPr/>
        <p:txBody>
          <a:bodyPr/>
          <a:lstStyle/>
          <a:p>
            <a:fld id="{A5F609F0-DA14-4FCF-97B9-D8E0169E0226}" type="slidenum">
              <a:rPr lang="nl-NL" smtClean="0"/>
              <a:t>15</a:t>
            </a:fld>
            <a:endParaRPr lang="nl-NL"/>
          </a:p>
        </p:txBody>
      </p:sp>
    </p:spTree>
    <p:extLst>
      <p:ext uri="{BB962C8B-B14F-4D97-AF65-F5344CB8AC3E}">
        <p14:creationId xmlns:p14="http://schemas.microsoft.com/office/powerpoint/2010/main" val="3002488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nl-NL"/>
              <a:t>Klik om de stijl te bewerken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nl-NL"/>
              <a:t>Klik om de stijl te bewerken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18C79C5D-2A6F-F04D-97DA-BEF2467B64E4}" type="datetimeFigureOut">
              <a:rPr lang="en-US" dirty="0"/>
              <a:pPr/>
              <a:t>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nl-NL"/>
              <a:t>Klik om de stijl te bewerken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nl-NL"/>
              <a:t>Tekststijl van het model bewerken</a:t>
            </a:r>
          </a:p>
        </p:txBody>
      </p:sp>
      <p:sp>
        <p:nvSpPr>
          <p:cNvPr id="4" name="Date Placeholder 3"/>
          <p:cNvSpPr>
            <a:spLocks noGrp="1"/>
          </p:cNvSpPr>
          <p:nvPr>
            <p:ph type="dt" sz="half" idx="10"/>
          </p:nvPr>
        </p:nvSpPr>
        <p:spPr/>
        <p:txBody>
          <a:bodyPr/>
          <a:lstStyle/>
          <a:p>
            <a:fld id="{8DFA1846-DA80-1C48-A609-854EA85C59AD}" type="datetimeFigureOut">
              <a:rPr lang="en-US" dirty="0"/>
              <a:pPr/>
              <a:t>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nl-NL"/>
              <a:t>Klik om de stijl te bewerken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nl-NL"/>
              <a:t>Tekststijl van het model bewerken</a:t>
            </a:r>
          </a:p>
        </p:txBody>
      </p:sp>
      <p:sp>
        <p:nvSpPr>
          <p:cNvPr id="2" name="Date Placeholder 1"/>
          <p:cNvSpPr>
            <a:spLocks noGrp="1"/>
          </p:cNvSpPr>
          <p:nvPr>
            <p:ph type="dt" sz="half" idx="10"/>
          </p:nvPr>
        </p:nvSpPr>
        <p:spPr/>
        <p:txBody>
          <a:bodyPr/>
          <a:lstStyle/>
          <a:p>
            <a:fld id="{FBF54567-0DE4-3F47-BF90-CB84690072F9}" type="datetimeFigureOut">
              <a:rPr lang="en-US" dirty="0"/>
              <a:pPr/>
              <a:t>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nl-NL"/>
              <a:t>Klik om de stijl te bewerken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nl-NL"/>
              <a:t>Klik om de stijl te bewerken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DFA1846-DA80-1C48-A609-854EA85C59AD}" type="datetimeFigureOut">
              <a:rPr lang="en-US" dirty="0"/>
              <a:pPr/>
              <a:t>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nl-NL"/>
              <a:t>Klik om de stijl te bewerken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D0DF5E60-9974-AC48-9591-99C2BB44B7CF}" type="datetimeFigureOut">
              <a:rPr lang="en-US" dirty="0"/>
              <a:pPr/>
              <a:t>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nl-NL"/>
              <a:t>Klik om de stijl te bewerken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1/5/2021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nl-NL"/>
              <a:t>Klik om de stijl te bewerken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1/5/2021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landstedeproductie.educator.eu/catalog/detail/revision/812f69da-b638-11e5-8b03-f8ca20524153?edition=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0">
                <a:ea typeface="+mj-lt"/>
                <a:cs typeface="+mj-lt"/>
              </a:rPr>
              <a:t>Zorg en begeleiding aan </a:t>
            </a:r>
            <a:r>
              <a:rPr lang="nl-NL" b="0" dirty="0">
                <a:ea typeface="+mj-lt"/>
                <a:cs typeface="+mj-lt"/>
              </a:rPr>
              <a:t>mensen met een verstandelijke beperking </a:t>
            </a:r>
            <a:endParaRPr lang="nl-NL" dirty="0"/>
          </a:p>
        </p:txBody>
      </p:sp>
      <p:sp>
        <p:nvSpPr>
          <p:cNvPr id="3" name="Ondertitel 2"/>
          <p:cNvSpPr>
            <a:spLocks noGrp="1"/>
          </p:cNvSpPr>
          <p:nvPr>
            <p:ph type="subTitle" idx="1"/>
          </p:nvPr>
        </p:nvSpPr>
        <p:spPr>
          <a:xfrm>
            <a:off x="810001" y="5271322"/>
            <a:ext cx="10572000" cy="434974"/>
          </a:xfrm>
        </p:spPr>
        <p:txBody>
          <a:bodyPr>
            <a:noAutofit/>
          </a:bodyPr>
          <a:lstStyle/>
          <a:p>
            <a:r>
              <a:rPr lang="nl-NL" sz="2400" b="1" dirty="0"/>
              <a:t>Doelgroepen en methodieken les 2</a:t>
            </a:r>
          </a:p>
        </p:txBody>
      </p:sp>
    </p:spTree>
    <p:extLst>
      <p:ext uri="{BB962C8B-B14F-4D97-AF65-F5344CB8AC3E}">
        <p14:creationId xmlns:p14="http://schemas.microsoft.com/office/powerpoint/2010/main" val="2291732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Het behandelhuis uitgelegd</a:t>
            </a:r>
          </a:p>
        </p:txBody>
      </p:sp>
      <p:sp>
        <p:nvSpPr>
          <p:cNvPr id="3" name="Tijdelijke aanduiding voor inhoud 2"/>
          <p:cNvSpPr>
            <a:spLocks noGrp="1"/>
          </p:cNvSpPr>
          <p:nvPr>
            <p:ph idx="1"/>
          </p:nvPr>
        </p:nvSpPr>
        <p:spPr/>
        <p:txBody>
          <a:bodyPr>
            <a:normAutofit/>
          </a:bodyPr>
          <a:lstStyle/>
          <a:p>
            <a:r>
              <a:rPr lang="nl-NL" sz="2000" dirty="0"/>
              <a:t>Het huis heeft een fundament met de behoeften die wij allemaal als mens hebben</a:t>
            </a:r>
          </a:p>
          <a:p>
            <a:pPr lvl="1"/>
            <a:r>
              <a:rPr lang="nl-NL" sz="2000" dirty="0"/>
              <a:t>Emotionele, fysiek, mentaal en zingevend.</a:t>
            </a:r>
          </a:p>
        </p:txBody>
      </p:sp>
    </p:spTree>
    <p:extLst>
      <p:ext uri="{BB962C8B-B14F-4D97-AF65-F5344CB8AC3E}">
        <p14:creationId xmlns:p14="http://schemas.microsoft.com/office/powerpoint/2010/main" val="1923711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Jouw menselijke behoeften</a:t>
            </a:r>
          </a:p>
        </p:txBody>
      </p:sp>
      <p:sp>
        <p:nvSpPr>
          <p:cNvPr id="3" name="Tijdelijke aanduiding voor inhoud 2"/>
          <p:cNvSpPr>
            <a:spLocks noGrp="1"/>
          </p:cNvSpPr>
          <p:nvPr>
            <p:ph idx="1"/>
          </p:nvPr>
        </p:nvSpPr>
        <p:spPr>
          <a:xfrm>
            <a:off x="110836" y="1874982"/>
            <a:ext cx="2124364" cy="2133600"/>
          </a:xfrm>
        </p:spPr>
        <p:txBody>
          <a:bodyPr/>
          <a:lstStyle/>
          <a:p>
            <a:r>
              <a:rPr lang="nl-NL" dirty="0"/>
              <a:t>Als je naar het plaatje kijkt. Herken je de behoeften???</a:t>
            </a:r>
          </a:p>
        </p:txBody>
      </p:sp>
      <p:pic>
        <p:nvPicPr>
          <p:cNvPr id="4" name="Afbeelding 3"/>
          <p:cNvPicPr>
            <a:picLocks noChangeAspect="1"/>
          </p:cNvPicPr>
          <p:nvPr/>
        </p:nvPicPr>
        <p:blipFill>
          <a:blip r:embed="rId2"/>
          <a:stretch>
            <a:fillRect/>
          </a:stretch>
        </p:blipFill>
        <p:spPr>
          <a:xfrm>
            <a:off x="2697018" y="1567813"/>
            <a:ext cx="7889153" cy="5602835"/>
          </a:xfrm>
          <a:prstGeom prst="rect">
            <a:avLst/>
          </a:prstGeom>
        </p:spPr>
      </p:pic>
    </p:spTree>
    <p:extLst>
      <p:ext uri="{BB962C8B-B14F-4D97-AF65-F5344CB8AC3E}">
        <p14:creationId xmlns:p14="http://schemas.microsoft.com/office/powerpoint/2010/main" val="2788207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drie pijlers </a:t>
            </a:r>
          </a:p>
        </p:txBody>
      </p:sp>
      <p:sp>
        <p:nvSpPr>
          <p:cNvPr id="3" name="Tijdelijke aanduiding voor inhoud 2"/>
          <p:cNvSpPr>
            <a:spLocks noGrp="1"/>
          </p:cNvSpPr>
          <p:nvPr>
            <p:ph idx="1"/>
          </p:nvPr>
        </p:nvSpPr>
        <p:spPr>
          <a:xfrm>
            <a:off x="827424" y="2274838"/>
            <a:ext cx="10554574" cy="3636511"/>
          </a:xfrm>
        </p:spPr>
        <p:txBody>
          <a:bodyPr/>
          <a:lstStyle/>
          <a:p>
            <a:r>
              <a:rPr lang="nl-NL" dirty="0"/>
              <a:t>Als dat fundament er is gaan we op weg met als uitgangspunt de drie pijlers.</a:t>
            </a:r>
          </a:p>
          <a:p>
            <a:pPr lvl="1"/>
            <a:r>
              <a:rPr lang="nl-NL" dirty="0"/>
              <a:t>De onvoorwaardelijke ondersteuningsrelatie( als begeleider ben ik er altijd voor jou)</a:t>
            </a:r>
          </a:p>
          <a:p>
            <a:pPr lvl="1"/>
            <a:r>
              <a:rPr lang="nl-NL" dirty="0"/>
              <a:t>Een zinvolle besteding van de dag </a:t>
            </a:r>
          </a:p>
          <a:p>
            <a:pPr lvl="1"/>
            <a:r>
              <a:rPr lang="nl-NL" dirty="0"/>
              <a:t>We kijken anders naar probleemgedrag; waar komt het vandaan, wat wil je er mee zeggen ( wat zit er onder de ijsberg)</a:t>
            </a:r>
          </a:p>
          <a:p>
            <a:endParaRPr lang="nl-NL" dirty="0"/>
          </a:p>
        </p:txBody>
      </p:sp>
    </p:spTree>
    <p:extLst>
      <p:ext uri="{BB962C8B-B14F-4D97-AF65-F5344CB8AC3E}">
        <p14:creationId xmlns:p14="http://schemas.microsoft.com/office/powerpoint/2010/main" val="883721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drie pijlers in jouw leven</a:t>
            </a:r>
          </a:p>
        </p:txBody>
      </p:sp>
      <p:sp>
        <p:nvSpPr>
          <p:cNvPr id="3" name="Tijdelijke aanduiding voor inhoud 2"/>
          <p:cNvSpPr>
            <a:spLocks noGrp="1"/>
          </p:cNvSpPr>
          <p:nvPr>
            <p:ph idx="1"/>
          </p:nvPr>
        </p:nvSpPr>
        <p:spPr/>
        <p:txBody>
          <a:bodyPr/>
          <a:lstStyle/>
          <a:p>
            <a:r>
              <a:rPr lang="nl-NL" dirty="0"/>
              <a:t>Kijk eens  naar jouw leven als student en naar de drie pijlers;</a:t>
            </a:r>
          </a:p>
          <a:p>
            <a:pPr lvl="1"/>
            <a:r>
              <a:rPr lang="nl-NL" dirty="0"/>
              <a:t>Hoe belangrijk is het dat je een zinvolle besteding hebt van je leven, Een </a:t>
            </a:r>
            <a:r>
              <a:rPr lang="nl-NL" dirty="0" err="1"/>
              <a:t>dagstructuur</a:t>
            </a:r>
            <a:endParaRPr lang="nl-NL" dirty="0"/>
          </a:p>
          <a:p>
            <a:pPr lvl="1"/>
            <a:r>
              <a:rPr lang="nl-NL" dirty="0"/>
              <a:t>Hoe fijn is het dat de docent er nog steeds voor je wil zijn ook al doe je misschien niet altijd goed mee. Jij mag er zijn ook al vinden we misschien je gedrag iets minder leuk</a:t>
            </a:r>
          </a:p>
          <a:p>
            <a:pPr lvl="1"/>
            <a:r>
              <a:rPr lang="nl-NL" dirty="0"/>
              <a:t>Mocht je bepaald gedrag laten zien is het fijn dat iemand zegt. Jo wat is er met je aan de hand, vertel . In plaats van je gelijk buiten de klas te zetten</a:t>
            </a:r>
          </a:p>
        </p:txBody>
      </p:sp>
    </p:spTree>
    <p:extLst>
      <p:ext uri="{BB962C8B-B14F-4D97-AF65-F5344CB8AC3E}">
        <p14:creationId xmlns:p14="http://schemas.microsoft.com/office/powerpoint/2010/main" val="3524248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1200" y="-563418"/>
            <a:ext cx="10670799" cy="2650835"/>
          </a:xfrm>
        </p:spPr>
        <p:txBody>
          <a:bodyPr/>
          <a:lstStyle/>
          <a:p>
            <a:br>
              <a:rPr lang="nl-NL" dirty="0">
                <a:latin typeface="Avenir Book"/>
                <a:cs typeface="Avenir Book"/>
              </a:rPr>
            </a:br>
            <a:br>
              <a:rPr lang="nl-NL" dirty="0">
                <a:latin typeface="Avenir Book"/>
                <a:cs typeface="Avenir Book"/>
              </a:rPr>
            </a:br>
            <a:br>
              <a:rPr lang="nl-NL" dirty="0">
                <a:latin typeface="Avenir Book"/>
                <a:cs typeface="Avenir Book"/>
              </a:rPr>
            </a:br>
            <a:r>
              <a:rPr lang="nl-NL" dirty="0">
                <a:latin typeface="Avenir Book"/>
                <a:cs typeface="Avenir Book"/>
              </a:rPr>
              <a:t>Het doel van de 1</a:t>
            </a:r>
            <a:r>
              <a:rPr lang="nl-NL" baseline="30000" dirty="0">
                <a:latin typeface="Avenir Book"/>
                <a:cs typeface="Avenir Book"/>
              </a:rPr>
              <a:t>e</a:t>
            </a:r>
            <a:r>
              <a:rPr lang="nl-NL" dirty="0">
                <a:latin typeface="Avenir Book"/>
                <a:cs typeface="Avenir Book"/>
              </a:rPr>
              <a:t> pijler: opbouw      gehechtheidsrelatie</a:t>
            </a:r>
            <a:br>
              <a:rPr lang="nl-NL" dirty="0">
                <a:latin typeface="Avenir Book"/>
                <a:cs typeface="Avenir Book"/>
              </a:rPr>
            </a:br>
            <a:endParaRPr lang="nl-NL" dirty="0"/>
          </a:p>
        </p:txBody>
      </p:sp>
      <p:pic>
        <p:nvPicPr>
          <p:cNvPr id="4" name="Tijdelijke aanduiding voor inhoud 3"/>
          <p:cNvPicPr>
            <a:picLocks noGrp="1"/>
          </p:cNvPicPr>
          <p:nvPr>
            <p:ph idx="1"/>
          </p:nvPr>
        </p:nvPicPr>
        <p:blipFill rotWithShape="1">
          <a:blip r:embed="rId2" cstate="print">
            <a:extLst>
              <a:ext uri="{28A0092B-C50C-407E-A947-70E740481C1C}">
                <a14:useLocalDpi xmlns:a14="http://schemas.microsoft.com/office/drawing/2010/main" val="0"/>
              </a:ext>
            </a:extLst>
          </a:blip>
          <a:srcRect l="-8967" t="19079" r="8967" b="-1620"/>
          <a:stretch/>
        </p:blipFill>
        <p:spPr>
          <a:xfrm>
            <a:off x="2613892" y="2087417"/>
            <a:ext cx="6742543" cy="4128655"/>
          </a:xfrm>
          <a:prstGeom prst="rect">
            <a:avLst/>
          </a:prstGeom>
        </p:spPr>
      </p:pic>
    </p:spTree>
    <p:extLst>
      <p:ext uri="{BB962C8B-B14F-4D97-AF65-F5344CB8AC3E}">
        <p14:creationId xmlns:p14="http://schemas.microsoft.com/office/powerpoint/2010/main" val="2632375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Opbouw ondersteuningsrelatie</a:t>
            </a:r>
          </a:p>
        </p:txBody>
      </p:sp>
      <p:sp>
        <p:nvSpPr>
          <p:cNvPr id="3" name="Tijdelijke aanduiding voor inhoud 2"/>
          <p:cNvSpPr>
            <a:spLocks noGrp="1"/>
          </p:cNvSpPr>
          <p:nvPr>
            <p:ph idx="1"/>
          </p:nvPr>
        </p:nvSpPr>
        <p:spPr/>
        <p:txBody>
          <a:bodyPr/>
          <a:lstStyle/>
          <a:p>
            <a:pPr marL="0" indent="0">
              <a:buNone/>
            </a:pPr>
            <a:r>
              <a:rPr lang="nl-NL" dirty="0"/>
              <a:t>Relatieopbouw: onvoorwaardelijke ondersteuning</a:t>
            </a:r>
          </a:p>
          <a:p>
            <a:r>
              <a:rPr lang="nl-NL" dirty="0"/>
              <a:t> Door sensitief en responsief aan te sluiten bij de behoeften van de cliënt bouwt de begeleider een onvoorwaardelijke ondersteunings-relatie op met de cliënt. </a:t>
            </a:r>
          </a:p>
          <a:p>
            <a:r>
              <a:rPr lang="nl-NL" dirty="0"/>
              <a:t>In de relatie neemt de stress steeds meer af en komt er ruimte voor vertrouwen</a:t>
            </a:r>
          </a:p>
        </p:txBody>
      </p:sp>
    </p:spTree>
    <p:extLst>
      <p:ext uri="{BB962C8B-B14F-4D97-AF65-F5344CB8AC3E}">
        <p14:creationId xmlns:p14="http://schemas.microsoft.com/office/powerpoint/2010/main" val="142056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Kijk eens naar jezelf in relaties</a:t>
            </a:r>
          </a:p>
        </p:txBody>
      </p:sp>
      <p:sp>
        <p:nvSpPr>
          <p:cNvPr id="3" name="Tijdelijke aanduiding voor inhoud 2"/>
          <p:cNvSpPr>
            <a:spLocks noGrp="1"/>
          </p:cNvSpPr>
          <p:nvPr>
            <p:ph idx="1"/>
          </p:nvPr>
        </p:nvSpPr>
        <p:spPr/>
        <p:txBody>
          <a:bodyPr/>
          <a:lstStyle/>
          <a:p>
            <a:r>
              <a:rPr lang="nl-NL" dirty="0"/>
              <a:t>Als je een relatie opbouwt met een nieuwe docent of medestudent kijk je eerst vaak naar: 		Houd zij zich aan de afspraken.</a:t>
            </a:r>
          </a:p>
          <a:p>
            <a:pPr marL="457200" lvl="1" indent="0">
              <a:buNone/>
            </a:pPr>
            <a:r>
              <a:rPr lang="nl-NL" dirty="0"/>
              <a:t>	 Wat gebeurt er als ik me niet aan de afspraken houd.</a:t>
            </a:r>
          </a:p>
          <a:p>
            <a:pPr marL="457200" lvl="1" indent="0">
              <a:buNone/>
            </a:pPr>
            <a:r>
              <a:rPr lang="nl-NL" dirty="0"/>
              <a:t>	 Hoe reageert zij /hij op bepaalde zaken 	</a:t>
            </a:r>
          </a:p>
          <a:p>
            <a:pPr marL="457200" lvl="1" indent="0">
              <a:buNone/>
            </a:pPr>
            <a:r>
              <a:rPr lang="nl-NL" dirty="0"/>
              <a:t>	Is er duidelijk wat er gaat gebeuren in de les </a:t>
            </a:r>
          </a:p>
          <a:p>
            <a:r>
              <a:rPr lang="nl-NL" dirty="0"/>
              <a:t>Daarna volgt de rest</a:t>
            </a:r>
          </a:p>
          <a:p>
            <a:r>
              <a:rPr lang="nl-NL" dirty="0"/>
              <a:t>Hoe werkt dat bij jou in relaties in je </a:t>
            </a:r>
            <a:r>
              <a:rPr lang="nl-NL" dirty="0" err="1"/>
              <a:t>prive</a:t>
            </a:r>
            <a:r>
              <a:rPr lang="nl-NL" dirty="0"/>
              <a:t> leven? Herken je de cirkel ??</a:t>
            </a:r>
          </a:p>
        </p:txBody>
      </p:sp>
    </p:spTree>
    <p:extLst>
      <p:ext uri="{BB962C8B-B14F-4D97-AF65-F5344CB8AC3E}">
        <p14:creationId xmlns:p14="http://schemas.microsoft.com/office/powerpoint/2010/main" val="973697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26000" y="0"/>
            <a:ext cx="10571998" cy="1888693"/>
          </a:xfrm>
        </p:spPr>
        <p:txBody>
          <a:bodyPr/>
          <a:lstStyle/>
          <a:p>
            <a:r>
              <a:rPr lang="nl-NL" dirty="0">
                <a:solidFill>
                  <a:schemeClr val="tx1"/>
                </a:solidFill>
                <a:latin typeface="Avenir Book"/>
                <a:cs typeface="Avenir Book"/>
              </a:rPr>
              <a:t>Doel van de 2</a:t>
            </a:r>
            <a:r>
              <a:rPr lang="nl-NL" baseline="30000" dirty="0">
                <a:solidFill>
                  <a:schemeClr val="tx1"/>
                </a:solidFill>
                <a:latin typeface="Avenir Book"/>
                <a:cs typeface="Avenir Book"/>
              </a:rPr>
              <a:t>e</a:t>
            </a:r>
            <a:r>
              <a:rPr lang="nl-NL" dirty="0">
                <a:solidFill>
                  <a:schemeClr val="tx1"/>
                </a:solidFill>
                <a:latin typeface="Avenir Book"/>
                <a:cs typeface="Avenir Book"/>
              </a:rPr>
              <a:t> pijler Een zinvolle dagbesteding is: competentieopbouw</a:t>
            </a:r>
            <a:br>
              <a:rPr lang="nl-NL" sz="3200" dirty="0">
                <a:solidFill>
                  <a:srgbClr val="000090"/>
                </a:solidFill>
              </a:rPr>
            </a:br>
            <a:endParaRPr lang="nl-NL" dirty="0"/>
          </a:p>
        </p:txBody>
      </p:sp>
      <p:pic>
        <p:nvPicPr>
          <p:cNvPr id="4" name="Tijdelijke aanduiding voor inhoud 3"/>
          <p:cNvPicPr>
            <a:picLocks noGrp="1"/>
          </p:cNvPicPr>
          <p:nvPr>
            <p:ph idx="1"/>
          </p:nvPr>
        </p:nvPicPr>
        <p:blipFill rotWithShape="1">
          <a:blip r:embed="rId2" cstate="print">
            <a:extLst>
              <a:ext uri="{28A0092B-C50C-407E-A947-70E740481C1C}">
                <a14:useLocalDpi xmlns:a14="http://schemas.microsoft.com/office/drawing/2010/main" val="0"/>
              </a:ext>
            </a:extLst>
          </a:blip>
          <a:srcRect l="12209" t="17032" r="49674" b="44032"/>
          <a:stretch/>
        </p:blipFill>
        <p:spPr>
          <a:xfrm>
            <a:off x="6816913" y="2040072"/>
            <a:ext cx="2955160" cy="2227128"/>
          </a:xfrm>
          <a:prstGeom prst="rect">
            <a:avLst/>
          </a:prstGeom>
        </p:spPr>
      </p:pic>
      <p:pic>
        <p:nvPicPr>
          <p:cNvPr id="5" name="Afbeelding 4"/>
          <p:cNvPicPr/>
          <p:nvPr/>
        </p:nvPicPr>
        <p:blipFill rotWithShape="1">
          <a:blip r:embed="rId2" cstate="print">
            <a:extLst>
              <a:ext uri="{28A0092B-C50C-407E-A947-70E740481C1C}">
                <a14:useLocalDpi xmlns:a14="http://schemas.microsoft.com/office/drawing/2010/main" val="0"/>
              </a:ext>
            </a:extLst>
          </a:blip>
          <a:srcRect l="49801" t="17032" r="11699" b="44048"/>
          <a:stretch/>
        </p:blipFill>
        <p:spPr>
          <a:xfrm>
            <a:off x="563708" y="4426664"/>
            <a:ext cx="3528002" cy="2315882"/>
          </a:xfrm>
          <a:prstGeom prst="rect">
            <a:avLst/>
          </a:prstGeom>
        </p:spPr>
      </p:pic>
      <p:pic>
        <p:nvPicPr>
          <p:cNvPr id="6" name="Afbeelding 5"/>
          <p:cNvPicPr/>
          <p:nvPr/>
        </p:nvPicPr>
        <p:blipFill rotWithShape="1">
          <a:blip r:embed="rId2" cstate="print">
            <a:extLst>
              <a:ext uri="{28A0092B-C50C-407E-A947-70E740481C1C}">
                <a14:useLocalDpi xmlns:a14="http://schemas.microsoft.com/office/drawing/2010/main" val="0"/>
              </a:ext>
            </a:extLst>
          </a:blip>
          <a:srcRect t="56593"/>
          <a:stretch/>
        </p:blipFill>
        <p:spPr>
          <a:xfrm>
            <a:off x="4091710" y="4418580"/>
            <a:ext cx="7800451" cy="2323966"/>
          </a:xfrm>
          <a:prstGeom prst="rect">
            <a:avLst/>
          </a:prstGeom>
        </p:spPr>
      </p:pic>
    </p:spTree>
    <p:extLst>
      <p:ext uri="{BB962C8B-B14F-4D97-AF65-F5344CB8AC3E}">
        <p14:creationId xmlns:p14="http://schemas.microsoft.com/office/powerpoint/2010/main" val="1295717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Opbouw competenties</a:t>
            </a:r>
          </a:p>
        </p:txBody>
      </p:sp>
      <p:sp>
        <p:nvSpPr>
          <p:cNvPr id="3" name="Tijdelijke aanduiding voor inhoud 2"/>
          <p:cNvSpPr>
            <a:spLocks noGrp="1"/>
          </p:cNvSpPr>
          <p:nvPr>
            <p:ph idx="1"/>
          </p:nvPr>
        </p:nvSpPr>
        <p:spPr/>
        <p:txBody>
          <a:bodyPr/>
          <a:lstStyle/>
          <a:p>
            <a:pPr marL="0" indent="0">
              <a:buNone/>
            </a:pPr>
            <a:r>
              <a:rPr lang="nl-NL" dirty="0"/>
              <a:t>Competentieopbouw: betekenisvolle </a:t>
            </a:r>
            <a:r>
              <a:rPr lang="nl-NL" dirty="0" err="1"/>
              <a:t>daginvulling</a:t>
            </a:r>
            <a:r>
              <a:rPr lang="nl-NL" dirty="0"/>
              <a:t> </a:t>
            </a:r>
          </a:p>
          <a:p>
            <a:r>
              <a:rPr lang="nl-NL" dirty="0"/>
              <a:t>Cliënten ervaren het gewone leven aan de hand van een volledig dagprogramma dat bestaat uit betekenisvolle activiteiten op de competentiegebieden: </a:t>
            </a:r>
          </a:p>
          <a:p>
            <a:pPr lvl="1"/>
            <a:r>
              <a:rPr lang="nl-NL" dirty="0"/>
              <a:t>Zelfzorg, </a:t>
            </a:r>
          </a:p>
          <a:p>
            <a:pPr lvl="1"/>
            <a:r>
              <a:rPr lang="nl-NL" dirty="0"/>
              <a:t>Wonen, </a:t>
            </a:r>
          </a:p>
          <a:p>
            <a:pPr lvl="1"/>
            <a:r>
              <a:rPr lang="nl-NL" dirty="0"/>
              <a:t>Werk/Scholing </a:t>
            </a:r>
          </a:p>
          <a:p>
            <a:pPr lvl="1"/>
            <a:r>
              <a:rPr lang="nl-NL" dirty="0"/>
              <a:t>Vrije tijd. </a:t>
            </a:r>
          </a:p>
          <a:p>
            <a:r>
              <a:rPr lang="nl-NL" dirty="0"/>
              <a:t>Cliënten krijgen uitdagingen, taken en verantwoordelijkheden waardoor ze competenties opbouwen.</a:t>
            </a:r>
          </a:p>
        </p:txBody>
      </p:sp>
    </p:spTree>
    <p:extLst>
      <p:ext uri="{BB962C8B-B14F-4D97-AF65-F5344CB8AC3E}">
        <p14:creationId xmlns:p14="http://schemas.microsoft.com/office/powerpoint/2010/main" val="3880756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10000" y="-314036"/>
            <a:ext cx="10571998" cy="2152072"/>
          </a:xfrm>
        </p:spPr>
        <p:txBody>
          <a:bodyPr/>
          <a:lstStyle/>
          <a:p>
            <a:r>
              <a:rPr lang="nl-NL" sz="3600" dirty="0">
                <a:latin typeface="Avenir Book"/>
                <a:cs typeface="Avenir Book"/>
              </a:rPr>
              <a:t>Het doel van de 3</a:t>
            </a:r>
            <a:r>
              <a:rPr lang="nl-NL" sz="3600" baseline="30000" dirty="0">
                <a:latin typeface="Avenir Book"/>
                <a:cs typeface="Avenir Book"/>
              </a:rPr>
              <a:t>e</a:t>
            </a:r>
            <a:r>
              <a:rPr lang="nl-NL" sz="3600" dirty="0">
                <a:latin typeface="Avenir Book"/>
                <a:cs typeface="Avenir Book"/>
              </a:rPr>
              <a:t> Pijler is het ontdekken van de onvervulde menselijke behoeften om het probleemgedrag te doorbreken</a:t>
            </a:r>
            <a:endParaRPr lang="nl-NL" sz="3600" dirty="0"/>
          </a:p>
        </p:txBody>
      </p:sp>
      <p:pic>
        <p:nvPicPr>
          <p:cNvPr id="4" name="Tijdelijke aanduiding voor inhoud 3"/>
          <p:cNvPicPr>
            <a:picLocks noGrp="1" noChangeAspect="1"/>
          </p:cNvPicPr>
          <p:nvPr>
            <p:ph idx="1"/>
          </p:nvPr>
        </p:nvPicPr>
        <p:blipFill>
          <a:blip r:embed="rId2"/>
          <a:stretch>
            <a:fillRect/>
          </a:stretch>
        </p:blipFill>
        <p:spPr>
          <a:xfrm>
            <a:off x="2419927" y="2222500"/>
            <a:ext cx="6236612" cy="4429209"/>
          </a:xfrm>
          <a:prstGeom prst="rect">
            <a:avLst/>
          </a:prstGeom>
        </p:spPr>
      </p:pic>
    </p:spTree>
    <p:extLst>
      <p:ext uri="{BB962C8B-B14F-4D97-AF65-F5344CB8AC3E}">
        <p14:creationId xmlns:p14="http://schemas.microsoft.com/office/powerpoint/2010/main" val="158450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Kerntaken en werkprocessen </a:t>
            </a:r>
          </a:p>
        </p:txBody>
      </p:sp>
      <p:sp>
        <p:nvSpPr>
          <p:cNvPr id="4" name="Rectangle 1"/>
          <p:cNvSpPr>
            <a:spLocks noGrp="1" noChangeArrowheads="1"/>
          </p:cNvSpPr>
          <p:nvPr>
            <p:ph idx="1"/>
          </p:nvPr>
        </p:nvSpPr>
        <p:spPr bwMode="auto">
          <a:xfrm>
            <a:off x="182106" y="1698240"/>
            <a:ext cx="19250676"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600" b="1" i="0" u="none" strike="noStrike" cap="none" normalizeH="0" baseline="0" dirty="0">
              <a:ln>
                <a:noFill/>
              </a:ln>
              <a:solidFill>
                <a:schemeClr val="tx1"/>
              </a:solidFill>
              <a:effectLst/>
              <a:latin typeface="inherit!important"/>
            </a:endParaRPr>
          </a:p>
          <a:p>
            <a:pPr marL="0" marR="0" lvl="0" indent="0" algn="l" defTabSz="914400">
              <a:lnSpc>
                <a:spcPct val="100000"/>
              </a:lnSpc>
              <a:spcBef>
                <a:spcPct val="0"/>
              </a:spcBef>
              <a:spcAft>
                <a:spcPct val="0"/>
              </a:spcAft>
              <a:buClrTx/>
              <a:buSzTx/>
              <a:buNone/>
              <a:tabLst/>
            </a:pPr>
            <a:r>
              <a:rPr kumimoji="0" lang="nl-NL" sz="2400" i="0" u="none" strike="noStrike" cap="none" normalizeH="0" baseline="0" dirty="0">
                <a:ln>
                  <a:noFill/>
                </a:ln>
                <a:effectLst/>
                <a:latin typeface="Century Gothic"/>
              </a:rPr>
              <a:t>Kerntaken</a:t>
            </a:r>
            <a:endParaRPr lang="en-US" sz="2400" i="0" u="none" strike="noStrike" cap="none" normalizeH="0" baseline="0" dirty="0">
              <a:ln>
                <a:noFill/>
              </a:ln>
              <a:effectLst/>
              <a:latin typeface="Century Gothic"/>
              <a:ea typeface="+mn-lt"/>
              <a:cs typeface="+mn-lt"/>
            </a:endParaRPr>
          </a:p>
          <a:p>
            <a:pPr marL="1885950" lvl="3" indent="-285750" defTabSz="914400">
              <a:spcBef>
                <a:spcPct val="0"/>
              </a:spcBef>
              <a:spcAft>
                <a:spcPct val="0"/>
              </a:spcAft>
              <a:buClrTx/>
              <a:buFont typeface="Wingdings 2"/>
              <a:buChar char=""/>
            </a:pPr>
            <a:r>
              <a:rPr lang="nl-NL" sz="1600" dirty="0">
                <a:latin typeface="Century Gothic"/>
              </a:rPr>
              <a:t>B1-K1 - Bieden van ondersteunende, activerende begeleiding en zorg</a:t>
            </a:r>
            <a:endParaRPr lang="nl-NL" sz="1600">
              <a:ea typeface="+mn-lt"/>
              <a:cs typeface="+mn-lt"/>
            </a:endParaRPr>
          </a:p>
          <a:p>
            <a:pPr marL="1885950" lvl="3" indent="-285750" defTabSz="914400">
              <a:spcBef>
                <a:spcPct val="0"/>
              </a:spcBef>
              <a:spcAft>
                <a:spcPct val="0"/>
              </a:spcAft>
              <a:buClrTx/>
              <a:buFont typeface="Wingdings 2"/>
              <a:buChar char=""/>
            </a:pPr>
            <a:r>
              <a:rPr lang="nl-NL" sz="1600" dirty="0">
                <a:latin typeface="Century Gothic"/>
              </a:rPr>
              <a:t>B1-K1 </a:t>
            </a:r>
            <a:r>
              <a:rPr kumimoji="0" lang="nl-NL" sz="1600" b="0" i="0" u="none" strike="noStrike" cap="none" normalizeH="0" baseline="0" dirty="0">
                <a:ln>
                  <a:noFill/>
                </a:ln>
                <a:effectLst/>
                <a:latin typeface="Century Gothic"/>
              </a:rPr>
              <a:t>- </a:t>
            </a:r>
            <a:r>
              <a:rPr lang="nl-NL" sz="1600" dirty="0">
                <a:latin typeface="Century Gothic"/>
              </a:rPr>
              <a:t>Bieden van </a:t>
            </a:r>
            <a:r>
              <a:rPr kumimoji="0" lang="nl-NL" sz="1600" b="0" i="0" u="none" strike="noStrike" cap="none" normalizeH="0" baseline="0" dirty="0">
                <a:ln>
                  <a:noFill/>
                </a:ln>
                <a:effectLst/>
                <a:latin typeface="Century Gothic"/>
              </a:rPr>
              <a:t>zorg en </a:t>
            </a:r>
            <a:r>
              <a:rPr lang="nl-NL" sz="1600" dirty="0">
                <a:latin typeface="Century Gothic"/>
              </a:rPr>
              <a:t>ondersteuning</a:t>
            </a:r>
            <a:endParaRPr lang="en-US" sz="1600">
              <a:ea typeface="+mn-lt"/>
              <a:cs typeface="+mn-lt"/>
            </a:endParaRPr>
          </a:p>
          <a:p>
            <a:pPr defTabSz="914400">
              <a:spcBef>
                <a:spcPct val="0"/>
              </a:spcBef>
              <a:spcAft>
                <a:spcPct val="0"/>
              </a:spcAft>
              <a:buClrTx/>
              <a:buFont typeface="'Wingdings 2',Sans-Serif"/>
              <a:buChar char=""/>
            </a:pPr>
            <a:endParaRPr lang="nl-NL" sz="2400" dirty="0">
              <a:ea typeface="+mn-lt"/>
              <a:cs typeface="+mn-lt"/>
            </a:endParaRPr>
          </a:p>
          <a:p>
            <a:pPr marR="0" algn="l" defTabSz="914400">
              <a:lnSpc>
                <a:spcPct val="100000"/>
              </a:lnSpc>
              <a:spcBef>
                <a:spcPct val="0"/>
              </a:spcBef>
              <a:spcAft>
                <a:spcPct val="0"/>
              </a:spcAft>
              <a:buClrTx/>
              <a:buSzTx/>
              <a:buFont typeface="'Wingdings 2',Sans-Serif"/>
              <a:buChar char=""/>
              <a:tabLst/>
            </a:pPr>
            <a:endParaRPr lang="nl-NL" sz="1600" b="0" i="0" u="none" strike="noStrike" cap="none" normalizeH="0" baseline="0" dirty="0">
              <a:ln>
                <a:noFill/>
              </a:ln>
              <a:effectLst/>
              <a:ea typeface="+mn-lt"/>
              <a:cs typeface="+mn-lt"/>
            </a:endParaRPr>
          </a:p>
          <a:p>
            <a:pPr marL="0" marR="0" lvl="0" indent="0" algn="l" defTabSz="914400">
              <a:lnSpc>
                <a:spcPct val="100000"/>
              </a:lnSpc>
              <a:spcBef>
                <a:spcPct val="0"/>
              </a:spcBef>
              <a:spcAft>
                <a:spcPct val="0"/>
              </a:spcAft>
              <a:buClrTx/>
              <a:buSzTx/>
              <a:buNone/>
              <a:tabLst/>
            </a:pPr>
            <a:r>
              <a:rPr kumimoji="0" lang="nl-NL" sz="2400" b="0" i="0" u="none" strike="noStrike" cap="none" normalizeH="0" baseline="0" dirty="0">
                <a:ln>
                  <a:noFill/>
                </a:ln>
                <a:effectLst/>
                <a:latin typeface="Century Gothic"/>
              </a:rPr>
              <a:t>Werkprocessen</a:t>
            </a:r>
            <a:endParaRPr lang="nl-NL" sz="2400" b="0" i="0" u="none" strike="noStrike" cap="none" normalizeH="0" baseline="0">
              <a:ln>
                <a:noFill/>
              </a:ln>
              <a:effectLst/>
              <a:latin typeface="Century Gothic"/>
              <a:ea typeface="+mn-lt"/>
              <a:cs typeface="+mn-lt"/>
            </a:endParaRPr>
          </a:p>
          <a:p>
            <a:pPr marL="1371600" lvl="3" indent="-1371600" defTabSz="914400">
              <a:spcBef>
                <a:spcPct val="0"/>
              </a:spcBef>
              <a:spcAft>
                <a:spcPct val="0"/>
              </a:spcAft>
              <a:buClrTx/>
              <a:buFont typeface="'Wingdings 2',Sans-Serif"/>
              <a:buChar char=""/>
            </a:pPr>
            <a:r>
              <a:rPr lang="nl-NL" sz="1600" dirty="0">
                <a:latin typeface="Century Gothic"/>
              </a:rPr>
              <a:t>B1-K1-W1 - Inventariseert ondersteuningsvragen van de cliënt</a:t>
            </a:r>
            <a:r>
              <a:rPr lang="nl-NL" sz="1600" u="sng" dirty="0">
                <a:latin typeface="Century Gothic"/>
                <a:hlinkClick r:id="rId2">
                  <a:extLst>
                    <a:ext uri="{A12FA001-AC4F-418D-AE19-62706E023703}">
                      <ahyp:hlinkClr xmlns:ahyp="http://schemas.microsoft.com/office/drawing/2018/hyperlinkcolor" val="tx"/>
                    </a:ext>
                  </a:extLst>
                </a:hlinkClick>
              </a:rPr>
              <a:t> </a:t>
            </a:r>
            <a:endParaRPr lang="nl-NL" sz="1600" dirty="0">
              <a:ea typeface="+mn-lt"/>
              <a:cs typeface="+mn-lt"/>
            </a:endParaRPr>
          </a:p>
          <a:p>
            <a:pPr marL="1371600" lvl="3" indent="-1371600" defTabSz="914400">
              <a:spcBef>
                <a:spcPct val="0"/>
              </a:spcBef>
              <a:spcAft>
                <a:spcPct val="0"/>
              </a:spcAft>
              <a:buClrTx/>
              <a:buFont typeface="'Wingdings 2',Sans-Serif"/>
              <a:buChar char=""/>
            </a:pPr>
            <a:r>
              <a:rPr lang="nl-NL" sz="1600" dirty="0">
                <a:latin typeface="Century Gothic"/>
              </a:rPr>
              <a:t>B1-K1-W1 - Onderkent de gezondheidstoestand op somatisch en psychosociaal gebied (Gezondheidsbevorderaar)</a:t>
            </a:r>
            <a:endParaRPr lang="nl-NL" sz="1600" dirty="0">
              <a:ea typeface="+mn-lt"/>
              <a:cs typeface="+mn-lt"/>
            </a:endParaRPr>
          </a:p>
          <a:p>
            <a:pPr marL="1371600" lvl="3" indent="-1371600" defTabSz="914400">
              <a:spcBef>
                <a:spcPct val="0"/>
              </a:spcBef>
              <a:spcAft>
                <a:spcPct val="0"/>
              </a:spcAft>
              <a:buClrTx/>
              <a:buFont typeface="'Wingdings 2',Sans-Serif"/>
              <a:buChar char=""/>
            </a:pPr>
            <a:r>
              <a:rPr lang="nl-NL" sz="1600" dirty="0">
                <a:latin typeface="Century Gothic"/>
              </a:rPr>
              <a:t>B1-K1-W2 </a:t>
            </a:r>
            <a:r>
              <a:rPr kumimoji="0" lang="nl-NL" sz="1600" b="0" i="0" u="none" strike="noStrike" cap="none" normalizeH="0" baseline="0" dirty="0">
                <a:ln>
                  <a:noFill/>
                </a:ln>
                <a:effectLst/>
                <a:latin typeface="Century Gothic"/>
              </a:rPr>
              <a:t>- Ondersteunt </a:t>
            </a:r>
            <a:r>
              <a:rPr lang="nl-NL" sz="1600" dirty="0">
                <a:latin typeface="Century Gothic"/>
              </a:rPr>
              <a:t>de cliënt </a:t>
            </a:r>
            <a:r>
              <a:rPr kumimoji="0" lang="nl-NL" sz="1600" b="0" i="0" u="none" strike="noStrike" cap="none" normalizeH="0" baseline="0" dirty="0">
                <a:ln>
                  <a:noFill/>
                </a:ln>
                <a:effectLst/>
                <a:latin typeface="Century Gothic"/>
              </a:rPr>
              <a:t>bij </a:t>
            </a:r>
            <a:r>
              <a:rPr lang="nl-NL" sz="1600" dirty="0">
                <a:latin typeface="Century Gothic"/>
              </a:rPr>
              <a:t>de persoonlijke verzorging</a:t>
            </a:r>
            <a:endParaRPr lang="en-US" sz="1600">
              <a:ea typeface="+mn-lt"/>
              <a:cs typeface="+mn-lt"/>
            </a:endParaRPr>
          </a:p>
          <a:p>
            <a:pPr marL="1371600" lvl="3" indent="-1371600" defTabSz="914400">
              <a:spcBef>
                <a:spcPct val="0"/>
              </a:spcBef>
              <a:spcAft>
                <a:spcPct val="0"/>
              </a:spcAft>
              <a:buClrTx/>
              <a:buFont typeface="'Wingdings 2',Sans-Serif"/>
              <a:buChar char=""/>
            </a:pPr>
            <a:r>
              <a:rPr lang="nl-NL" sz="1600" dirty="0">
                <a:latin typeface="Century Gothic"/>
              </a:rPr>
              <a:t>B1-K1-W4 - Voert zorg-/begeleidingsactiviteiten uit (Zorgverlener)</a:t>
            </a:r>
            <a:endParaRPr lang="en-US" sz="1600">
              <a:ea typeface="+mn-lt"/>
              <a:cs typeface="+mn-lt"/>
            </a:endParaRPr>
          </a:p>
          <a:p>
            <a:pPr marL="1371600" lvl="3" indent="-1371600" defTabSz="914400">
              <a:spcBef>
                <a:spcPct val="0"/>
              </a:spcBef>
              <a:spcAft>
                <a:spcPct val="0"/>
              </a:spcAft>
              <a:buClrTx/>
              <a:buFont typeface="'Wingdings 2',Sans-Serif"/>
              <a:buChar char=""/>
            </a:pPr>
            <a:r>
              <a:rPr lang="nl-NL" sz="1600" dirty="0">
                <a:latin typeface="Century Gothic"/>
              </a:rPr>
              <a:t>B1-K1-W6 - Stemt de werkzaamheden af</a:t>
            </a:r>
            <a:endParaRPr lang="en-US" sz="1600">
              <a:ea typeface="+mn-lt"/>
              <a:cs typeface="+mn-lt"/>
            </a:endParaRPr>
          </a:p>
          <a:p>
            <a:pPr marL="1371600" lvl="3" indent="-1371600" defTabSz="914400">
              <a:spcBef>
                <a:spcPct val="0"/>
              </a:spcBef>
              <a:spcAft>
                <a:spcPct val="0"/>
              </a:spcAft>
              <a:buClrTx/>
              <a:buFont typeface="'Wingdings 2',Sans-Serif"/>
              <a:buChar char=""/>
            </a:pPr>
            <a:r>
              <a:rPr lang="nl-NL" sz="1600" dirty="0">
                <a:latin typeface="Century Gothic"/>
              </a:rPr>
              <a:t>B1-K1-W7 - Stemt de zorgverlening af met de zorgvrager </a:t>
            </a:r>
            <a:r>
              <a:rPr kumimoji="0" lang="nl-NL" sz="1600" b="0" i="0" u="none" strike="noStrike" cap="none" normalizeH="0" baseline="0" dirty="0">
                <a:ln>
                  <a:noFill/>
                </a:ln>
                <a:effectLst/>
                <a:latin typeface="Century Gothic"/>
              </a:rPr>
              <a:t>en </a:t>
            </a:r>
            <a:r>
              <a:rPr lang="nl-NL" sz="1600" dirty="0">
                <a:latin typeface="Century Gothic"/>
              </a:rPr>
              <a:t>betrokkenen (Organisator)</a:t>
            </a:r>
            <a:endParaRPr lang="en-US" sz="1600" b="0" i="0" u="none" strike="noStrike" cap="none" normalizeH="0" baseline="0">
              <a:ln>
                <a:noFill/>
              </a:ln>
              <a:effectLst/>
              <a:ea typeface="+mn-lt"/>
              <a:cs typeface="+mn-lt"/>
            </a:endParaRPr>
          </a:p>
          <a:p>
            <a:pPr marL="1371600" lvl="3" indent="-1371600" defTabSz="914400">
              <a:spcBef>
                <a:spcPct val="0"/>
              </a:spcBef>
              <a:spcAft>
                <a:spcPct val="0"/>
              </a:spcAft>
              <a:buClrTx/>
              <a:buFont typeface="'Wingdings 2',Sans-Serif"/>
              <a:buChar char=""/>
            </a:pPr>
            <a:r>
              <a:rPr lang="nl-NL" sz="1600" dirty="0">
                <a:latin typeface="Century Gothic"/>
              </a:rPr>
              <a:t>B1-K1-W6 </a:t>
            </a:r>
            <a:r>
              <a:rPr kumimoji="0" lang="nl-NL" sz="1600" b="0" i="0" u="none" strike="noStrike" cap="none" normalizeH="0" baseline="0" dirty="0">
                <a:ln>
                  <a:noFill/>
                </a:ln>
                <a:effectLst/>
                <a:latin typeface="Century Gothic"/>
              </a:rPr>
              <a:t>- Communiceert met de </a:t>
            </a:r>
            <a:r>
              <a:rPr lang="nl-NL" sz="1600" dirty="0">
                <a:latin typeface="Century Gothic"/>
              </a:rPr>
              <a:t>zorgvrager </a:t>
            </a:r>
            <a:r>
              <a:rPr kumimoji="0" lang="nl-NL" sz="1600" b="0" i="0" u="none" strike="noStrike" cap="none" normalizeH="0" baseline="0" dirty="0">
                <a:ln>
                  <a:noFill/>
                </a:ln>
                <a:effectLst/>
                <a:latin typeface="Century Gothic"/>
              </a:rPr>
              <a:t>en </a:t>
            </a:r>
            <a:r>
              <a:rPr lang="nl-NL" sz="1600" dirty="0">
                <a:latin typeface="Century Gothic"/>
              </a:rPr>
              <a:t>het sociale netwerk (Communicator)</a:t>
            </a:r>
            <a:endParaRPr lang="nl-NL" sz="1600" dirty="0">
              <a:ea typeface="+mn-lt"/>
              <a:cs typeface="+mn-lt"/>
            </a:endParaRPr>
          </a:p>
          <a:p>
            <a:pPr marL="0" marR="0" indent="0" algn="l" defTabSz="914400">
              <a:lnSpc>
                <a:spcPct val="100000"/>
              </a:lnSpc>
              <a:spcBef>
                <a:spcPct val="0"/>
              </a:spcBef>
              <a:spcAft>
                <a:spcPct val="0"/>
              </a:spcAft>
              <a:buClrTx/>
              <a:buSzTx/>
              <a:buNone/>
              <a:tabLst/>
            </a:pPr>
            <a:endParaRPr lang="nl-NL" altLang="nl-NL" sz="2400" b="0" i="0" u="none" strike="noStrike" cap="none" normalizeH="0" baseline="0" dirty="0">
              <a:ln>
                <a:noFill/>
              </a:ln>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0422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Anders kijken naar probleemgedrag</a:t>
            </a:r>
          </a:p>
        </p:txBody>
      </p:sp>
      <p:sp>
        <p:nvSpPr>
          <p:cNvPr id="3" name="Tijdelijke aanduiding voor inhoud 2"/>
          <p:cNvSpPr>
            <a:spLocks noGrp="1"/>
          </p:cNvSpPr>
          <p:nvPr>
            <p:ph idx="1"/>
          </p:nvPr>
        </p:nvSpPr>
        <p:spPr/>
        <p:txBody>
          <a:bodyPr/>
          <a:lstStyle/>
          <a:p>
            <a:r>
              <a:rPr lang="nl-NL" dirty="0"/>
              <a:t>Problematisch gedrag zien we als het topje van de ijsberg: als resultaat van onvervulde menselijke behoeften. </a:t>
            </a:r>
          </a:p>
          <a:p>
            <a:r>
              <a:rPr lang="nl-NL" dirty="0"/>
              <a:t>We vinden het daarom niet zinvol om het probleemgedrag de kop in te drukken met protocollen, medicatie, fixatie of separatie. Daardoor raken cliënten alleen maar verder verwijderd van ‘het gewone leven’. We richten ons dus niet op controleren of beheersen van probleemgedrag, maar op de onderliggende, onvervulde menselijke behoeften. Die vullen we aan, waardoor de stress en het probleemgedrag bij cliënten afnemen. </a:t>
            </a:r>
          </a:p>
        </p:txBody>
      </p:sp>
    </p:spTree>
    <p:extLst>
      <p:ext uri="{BB962C8B-B14F-4D97-AF65-F5344CB8AC3E}">
        <p14:creationId xmlns:p14="http://schemas.microsoft.com/office/powerpoint/2010/main" val="1991711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waarden van de methodiek</a:t>
            </a:r>
          </a:p>
        </p:txBody>
      </p:sp>
      <p:pic>
        <p:nvPicPr>
          <p:cNvPr id="8" name="Tijdelijke aanduiding voor inhoud 7"/>
          <p:cNvPicPr>
            <a:picLocks noGrp="1" noChangeAspect="1"/>
          </p:cNvPicPr>
          <p:nvPr>
            <p:ph idx="1"/>
          </p:nvPr>
        </p:nvPicPr>
        <p:blipFill>
          <a:blip r:embed="rId2"/>
          <a:stretch>
            <a:fillRect/>
          </a:stretch>
        </p:blipFill>
        <p:spPr>
          <a:xfrm>
            <a:off x="2576944" y="1416586"/>
            <a:ext cx="7546111" cy="5441414"/>
          </a:xfrm>
          <a:prstGeom prst="rect">
            <a:avLst/>
          </a:prstGeom>
        </p:spPr>
      </p:pic>
    </p:spTree>
    <p:extLst>
      <p:ext uri="{BB962C8B-B14F-4D97-AF65-F5344CB8AC3E}">
        <p14:creationId xmlns:p14="http://schemas.microsoft.com/office/powerpoint/2010/main" val="2639507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waarden in je eigen leven</a:t>
            </a:r>
          </a:p>
        </p:txBody>
      </p:sp>
      <p:sp>
        <p:nvSpPr>
          <p:cNvPr id="3" name="Tijdelijke aanduiding voor inhoud 2"/>
          <p:cNvSpPr>
            <a:spLocks noGrp="1"/>
          </p:cNvSpPr>
          <p:nvPr>
            <p:ph idx="1"/>
          </p:nvPr>
        </p:nvSpPr>
        <p:spPr>
          <a:xfrm>
            <a:off x="34145" y="2253673"/>
            <a:ext cx="1979906" cy="2041236"/>
          </a:xfrm>
        </p:spPr>
        <p:txBody>
          <a:bodyPr>
            <a:normAutofit/>
          </a:bodyPr>
          <a:lstStyle/>
          <a:p>
            <a:r>
              <a:rPr lang="nl-NL" dirty="0"/>
              <a:t>Bespreek met elkaar de waarden je eigen leven</a:t>
            </a:r>
          </a:p>
          <a:p>
            <a:endParaRPr lang="nl-NL" dirty="0"/>
          </a:p>
        </p:txBody>
      </p:sp>
      <p:pic>
        <p:nvPicPr>
          <p:cNvPr id="5" name="Afbeelding 4"/>
          <p:cNvPicPr>
            <a:picLocks noChangeAspect="1"/>
          </p:cNvPicPr>
          <p:nvPr/>
        </p:nvPicPr>
        <p:blipFill>
          <a:blip r:embed="rId2"/>
          <a:stretch>
            <a:fillRect/>
          </a:stretch>
        </p:blipFill>
        <p:spPr>
          <a:xfrm>
            <a:off x="3509818" y="1955614"/>
            <a:ext cx="7047346" cy="5004988"/>
          </a:xfrm>
          <a:prstGeom prst="rect">
            <a:avLst/>
          </a:prstGeom>
        </p:spPr>
      </p:pic>
    </p:spTree>
    <p:extLst>
      <p:ext uri="{BB962C8B-B14F-4D97-AF65-F5344CB8AC3E}">
        <p14:creationId xmlns:p14="http://schemas.microsoft.com/office/powerpoint/2010/main" val="214720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Het uiteindelijke perspectief </a:t>
            </a:r>
          </a:p>
        </p:txBody>
      </p:sp>
      <p:pic>
        <p:nvPicPr>
          <p:cNvPr id="4" name="Tijdelijke aanduiding voor inhoud 3"/>
          <p:cNvPicPr>
            <a:picLocks noGrp="1" noChangeAspect="1"/>
          </p:cNvPicPr>
          <p:nvPr>
            <p:ph idx="1"/>
          </p:nvPr>
        </p:nvPicPr>
        <p:blipFill>
          <a:blip r:embed="rId2"/>
          <a:stretch>
            <a:fillRect/>
          </a:stretch>
        </p:blipFill>
        <p:spPr>
          <a:xfrm>
            <a:off x="3267606" y="3063009"/>
            <a:ext cx="5121078" cy="3636963"/>
          </a:xfrm>
          <a:prstGeom prst="rect">
            <a:avLst/>
          </a:prstGeom>
        </p:spPr>
      </p:pic>
      <p:sp>
        <p:nvSpPr>
          <p:cNvPr id="5" name="Tekstvak 4"/>
          <p:cNvSpPr txBox="1"/>
          <p:nvPr/>
        </p:nvSpPr>
        <p:spPr>
          <a:xfrm>
            <a:off x="833339" y="2272145"/>
            <a:ext cx="7444509" cy="584775"/>
          </a:xfrm>
          <a:prstGeom prst="rect">
            <a:avLst/>
          </a:prstGeom>
          <a:noFill/>
        </p:spPr>
        <p:txBody>
          <a:bodyPr wrap="square" rtlCol="0">
            <a:spAutoFit/>
          </a:bodyPr>
          <a:lstStyle/>
          <a:p>
            <a:r>
              <a:rPr lang="nl-NL" sz="3200" b="1" dirty="0"/>
              <a:t>Het ervaren van het gewone leven</a:t>
            </a:r>
          </a:p>
        </p:txBody>
      </p:sp>
    </p:spTree>
    <p:extLst>
      <p:ext uri="{BB962C8B-B14F-4D97-AF65-F5344CB8AC3E}">
        <p14:creationId xmlns:p14="http://schemas.microsoft.com/office/powerpoint/2010/main" val="39966637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Even terug kijken op de les</a:t>
            </a:r>
          </a:p>
        </p:txBody>
      </p:sp>
      <p:sp>
        <p:nvSpPr>
          <p:cNvPr id="3" name="Tijdelijke aanduiding voor inhoud 2"/>
          <p:cNvSpPr>
            <a:spLocks noGrp="1"/>
          </p:cNvSpPr>
          <p:nvPr>
            <p:ph idx="1"/>
          </p:nvPr>
        </p:nvSpPr>
        <p:spPr/>
        <p:txBody>
          <a:bodyPr/>
          <a:lstStyle/>
          <a:p>
            <a:r>
              <a:rPr lang="nl-NL" dirty="0"/>
              <a:t>Je weet welke doelgroepen  er vaak worden gebruikt binnen de gehandicaptenzorg</a:t>
            </a:r>
          </a:p>
          <a:p>
            <a:r>
              <a:rPr lang="nl-NL" dirty="0"/>
              <a:t>Je kan benoemen wat we bedoelen met cliënten die vallen onder MVG- groep</a:t>
            </a:r>
          </a:p>
          <a:p>
            <a:r>
              <a:rPr lang="nl-NL" dirty="0"/>
              <a:t>Je weet welke methodiek vaak gebruikt wordt bij cliënten met MVG</a:t>
            </a:r>
          </a:p>
          <a:p>
            <a:r>
              <a:rPr lang="nl-NL" dirty="0"/>
              <a:t>Je kan in grote lijnen uitleggen welke drie pijlers er belangrijk zijn in de visie van triple c</a:t>
            </a:r>
          </a:p>
          <a:p>
            <a:r>
              <a:rPr lang="nl-NL" dirty="0"/>
              <a:t>Je weet wat de doelen zijn van de pijlers en het perspectief</a:t>
            </a:r>
          </a:p>
          <a:p>
            <a:endParaRPr lang="nl-NL" dirty="0"/>
          </a:p>
        </p:txBody>
      </p:sp>
    </p:spTree>
    <p:extLst>
      <p:ext uri="{BB962C8B-B14F-4D97-AF65-F5344CB8AC3E}">
        <p14:creationId xmlns:p14="http://schemas.microsoft.com/office/powerpoint/2010/main" val="40465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Doelen voor de les</a:t>
            </a:r>
          </a:p>
        </p:txBody>
      </p:sp>
      <p:sp>
        <p:nvSpPr>
          <p:cNvPr id="3" name="Tijdelijke aanduiding voor inhoud 2"/>
          <p:cNvSpPr>
            <a:spLocks noGrp="1"/>
          </p:cNvSpPr>
          <p:nvPr>
            <p:ph idx="1"/>
          </p:nvPr>
        </p:nvSpPr>
        <p:spPr/>
        <p:txBody>
          <a:bodyPr/>
          <a:lstStyle/>
          <a:p>
            <a:r>
              <a:rPr lang="nl-NL" dirty="0"/>
              <a:t>Je weet welke doelgroepen  er vaak worden gebruikt binnen de gehandicaptenzorg</a:t>
            </a:r>
          </a:p>
          <a:p>
            <a:r>
              <a:rPr lang="nl-NL" dirty="0"/>
              <a:t>Je kan benoemen wat we bedoelen met cliënten die vallen onder MVG- groep</a:t>
            </a:r>
          </a:p>
          <a:p>
            <a:r>
              <a:rPr lang="nl-NL" dirty="0"/>
              <a:t>Je weet welke methodiek vaak gebruikt wordt bij cliënten met MVG</a:t>
            </a:r>
          </a:p>
          <a:p>
            <a:r>
              <a:rPr lang="nl-NL" dirty="0"/>
              <a:t>Je kan in grote lijnen uitleggen welke drie pijlers er belangrijk zijn in de visie van triple c</a:t>
            </a:r>
          </a:p>
          <a:p>
            <a:r>
              <a:rPr lang="nl-NL" dirty="0"/>
              <a:t>Je weet wat de doelen zijn van de pijlers en het perspectief</a:t>
            </a:r>
          </a:p>
          <a:p>
            <a:pPr marL="0" indent="0">
              <a:buNone/>
            </a:pPr>
            <a:endParaRPr lang="nl-NL" dirty="0"/>
          </a:p>
        </p:txBody>
      </p:sp>
    </p:spTree>
    <p:extLst>
      <p:ext uri="{BB962C8B-B14F-4D97-AF65-F5344CB8AC3E}">
        <p14:creationId xmlns:p14="http://schemas.microsoft.com/office/powerpoint/2010/main" val="2213082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verschillende doelgroepen</a:t>
            </a:r>
          </a:p>
        </p:txBody>
      </p:sp>
      <p:sp>
        <p:nvSpPr>
          <p:cNvPr id="3" name="Tijdelijke aanduiding voor inhoud 2"/>
          <p:cNvSpPr>
            <a:spLocks noGrp="1"/>
          </p:cNvSpPr>
          <p:nvPr>
            <p:ph idx="1"/>
          </p:nvPr>
        </p:nvSpPr>
        <p:spPr/>
        <p:txBody>
          <a:bodyPr/>
          <a:lstStyle/>
          <a:p>
            <a:pPr marL="0" indent="0">
              <a:buNone/>
            </a:pPr>
            <a:r>
              <a:rPr lang="nl-NL" dirty="0"/>
              <a:t>Doelgroepen die vaak benoemd worden zijn en vorige keer genoemd</a:t>
            </a:r>
          </a:p>
          <a:p>
            <a:pPr marL="0" indent="0">
              <a:buNone/>
            </a:pPr>
            <a:r>
              <a:rPr lang="nl-NL" dirty="0"/>
              <a:t>	Kind en jeugd</a:t>
            </a:r>
          </a:p>
          <a:p>
            <a:pPr marL="0" indent="0">
              <a:buNone/>
            </a:pPr>
            <a:r>
              <a:rPr lang="nl-NL" dirty="0"/>
              <a:t>	EMB ( ernstig meervoudig beperkt)</a:t>
            </a:r>
          </a:p>
          <a:p>
            <a:pPr marL="0" indent="0">
              <a:buNone/>
            </a:pPr>
            <a:r>
              <a:rPr lang="nl-NL" dirty="0"/>
              <a:t>	NAH ( niet aangeboren hersenletsel)</a:t>
            </a:r>
          </a:p>
          <a:p>
            <a:pPr marL="0" indent="0">
              <a:buNone/>
            </a:pPr>
            <a:r>
              <a:rPr lang="nl-NL" dirty="0"/>
              <a:t>	LVB ( licht verstandelijk beperkt)</a:t>
            </a:r>
          </a:p>
          <a:p>
            <a:pPr marL="0" indent="0">
              <a:buNone/>
            </a:pPr>
            <a:r>
              <a:rPr lang="nl-NL" dirty="0"/>
              <a:t>	MVG ( </a:t>
            </a:r>
            <a:r>
              <a:rPr lang="nl-NL" dirty="0" err="1"/>
              <a:t>moelijk</a:t>
            </a:r>
            <a:r>
              <a:rPr lang="nl-NL" dirty="0"/>
              <a:t> verstaanbaar gedrag)</a:t>
            </a:r>
          </a:p>
          <a:p>
            <a:pPr marL="0" indent="0">
              <a:buNone/>
            </a:pPr>
            <a:r>
              <a:rPr lang="nl-NL" dirty="0"/>
              <a:t>	Ouderen</a:t>
            </a:r>
          </a:p>
          <a:p>
            <a:pPr marL="0" indent="0">
              <a:buNone/>
            </a:pPr>
            <a:endParaRPr lang="nl-NL" dirty="0"/>
          </a:p>
        </p:txBody>
      </p:sp>
    </p:spTree>
    <p:extLst>
      <p:ext uri="{BB962C8B-B14F-4D97-AF65-F5344CB8AC3E}">
        <p14:creationId xmlns:p14="http://schemas.microsoft.com/office/powerpoint/2010/main" val="237150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Verdieping in de tweede Doelgroep</a:t>
            </a:r>
          </a:p>
        </p:txBody>
      </p:sp>
      <p:sp>
        <p:nvSpPr>
          <p:cNvPr id="3" name="Tijdelijke aanduiding voor inhoud 2"/>
          <p:cNvSpPr>
            <a:spLocks noGrp="1"/>
          </p:cNvSpPr>
          <p:nvPr>
            <p:ph idx="1"/>
          </p:nvPr>
        </p:nvSpPr>
        <p:spPr/>
        <p:txBody>
          <a:bodyPr/>
          <a:lstStyle/>
          <a:p>
            <a:pPr marL="0" indent="0">
              <a:buNone/>
            </a:pPr>
            <a:r>
              <a:rPr lang="nl-NL" dirty="0"/>
              <a:t>We gaan ons verdiepen in  de tweede doelgroep en de methodiek die bij deze doelgroep kan worden gebruikt.</a:t>
            </a:r>
          </a:p>
          <a:p>
            <a:pPr lvl="1"/>
            <a:r>
              <a:rPr lang="nl-NL" dirty="0"/>
              <a:t>MVG ( moeilijk verstaanbaar gedrag)		Triple C</a:t>
            </a:r>
          </a:p>
          <a:p>
            <a:pPr marL="457200" lvl="1" indent="0">
              <a:buNone/>
            </a:pPr>
            <a:endParaRPr lang="nl-NL" dirty="0"/>
          </a:p>
        </p:txBody>
      </p:sp>
    </p:spTree>
    <p:extLst>
      <p:ext uri="{BB962C8B-B14F-4D97-AF65-F5344CB8AC3E}">
        <p14:creationId xmlns:p14="http://schemas.microsoft.com/office/powerpoint/2010/main" val="653609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MOEILIJK VERSTAANBAAR GEDRAG</a:t>
            </a:r>
          </a:p>
        </p:txBody>
      </p:sp>
      <p:sp>
        <p:nvSpPr>
          <p:cNvPr id="3" name="Tijdelijke aanduiding voor inhoud 2"/>
          <p:cNvSpPr>
            <a:spLocks noGrp="1"/>
          </p:cNvSpPr>
          <p:nvPr>
            <p:ph idx="1"/>
          </p:nvPr>
        </p:nvSpPr>
        <p:spPr/>
        <p:txBody>
          <a:bodyPr>
            <a:normAutofit/>
          </a:bodyPr>
          <a:lstStyle/>
          <a:p>
            <a:pPr marL="0" indent="0">
              <a:buNone/>
            </a:pPr>
            <a:r>
              <a:rPr lang="nl-NL" i="1" dirty="0"/>
              <a:t>Cliënten die onder deze doelgroep vallen, hebben letterlijk gedrag dat wij als omstanders vaak moeilijk kunnen begrijpen. Dit gedrag uit zich vaak door verbale en fysieke agressie</a:t>
            </a:r>
          </a:p>
          <a:p>
            <a:pPr marL="0" indent="0">
              <a:buNone/>
            </a:pPr>
            <a:r>
              <a:rPr lang="nl-NL" dirty="0"/>
              <a:t>Het gedrag van mensen met een verstandelijke beperking is soms moeilijk te begrijpen. Iemand wordt bijvoorbeeld heel onrustig of zelfs agressief, naar anderen of naar zichzelf. Of iemand trekt zichzelf terug in zijn kamer en wil niet meer meedoen aan de dagelijkse activiteiten. Dit is meestal een signaal dat er iets niet klopt. Bijvoorbeeld omdat diegene iets niet leuk vindt, of verdrietig is. Of misschien voelt hij zich onveilig of is hij overprikkeld. Vaak kan iemand dan zelf niet vertellen waarom hij zich zo gedraagt. Wij spreken dan van moeilijk verstaanbaar gedrag (MVG).</a:t>
            </a:r>
            <a:endParaRPr lang="nl-NL" i="1" dirty="0"/>
          </a:p>
        </p:txBody>
      </p:sp>
    </p:spTree>
    <p:extLst>
      <p:ext uri="{BB962C8B-B14F-4D97-AF65-F5344CB8AC3E}">
        <p14:creationId xmlns:p14="http://schemas.microsoft.com/office/powerpoint/2010/main" val="3913009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Methodiek en visie</a:t>
            </a:r>
          </a:p>
        </p:txBody>
      </p:sp>
      <p:sp>
        <p:nvSpPr>
          <p:cNvPr id="3" name="Tijdelijke aanduiding voor inhoud 2"/>
          <p:cNvSpPr>
            <a:spLocks noGrp="1"/>
          </p:cNvSpPr>
          <p:nvPr>
            <p:ph idx="1"/>
          </p:nvPr>
        </p:nvSpPr>
        <p:spPr/>
        <p:txBody>
          <a:bodyPr/>
          <a:lstStyle/>
          <a:p>
            <a:r>
              <a:rPr lang="nl-NL" dirty="0"/>
              <a:t>Een vaak gebruikte methodiek/visie bij cliënten met MVG is triple C</a:t>
            </a:r>
          </a:p>
          <a:p>
            <a:pPr marL="0" indent="0">
              <a:buNone/>
            </a:pPr>
            <a:r>
              <a:rPr lang="nl-NL" dirty="0"/>
              <a:t>De drie C’s van Triple-C staan voor Cliënt, Coach en Competentie. Coaches (begeleiders) ondersteunen cliënten door op basis van een onvoorwaardelijke ondersteuningsrelatie samen competenties op te bouwen.</a:t>
            </a:r>
          </a:p>
        </p:txBody>
      </p:sp>
    </p:spTree>
    <p:extLst>
      <p:ext uri="{BB962C8B-B14F-4D97-AF65-F5344CB8AC3E}">
        <p14:creationId xmlns:p14="http://schemas.microsoft.com/office/powerpoint/2010/main" val="235935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het perspectief van de methodiek</a:t>
            </a:r>
          </a:p>
        </p:txBody>
      </p:sp>
      <p:sp>
        <p:nvSpPr>
          <p:cNvPr id="3" name="Tijdelijke aanduiding voor inhoud 2"/>
          <p:cNvSpPr>
            <a:spLocks noGrp="1"/>
          </p:cNvSpPr>
          <p:nvPr>
            <p:ph idx="1"/>
          </p:nvPr>
        </p:nvSpPr>
        <p:spPr/>
        <p:txBody>
          <a:bodyPr/>
          <a:lstStyle/>
          <a:p>
            <a:r>
              <a:rPr lang="nl-NL" sz="2000" b="1" dirty="0"/>
              <a:t>Cliënten ervaren het gewone leven, doordat we: </a:t>
            </a:r>
            <a:br>
              <a:rPr lang="nl-NL" sz="2000" b="1" dirty="0"/>
            </a:br>
            <a:r>
              <a:rPr lang="nl-NL" dirty="0"/>
              <a:t>•uitgaan van hun menselijke behoeften; </a:t>
            </a:r>
            <a:br>
              <a:rPr lang="nl-NL" dirty="0"/>
            </a:br>
            <a:r>
              <a:rPr lang="nl-NL" dirty="0"/>
              <a:t>•een onvoorwaardelijke ondersteuningsrelatie met hen aangaan (relatieopbouw);</a:t>
            </a:r>
            <a:br>
              <a:rPr lang="nl-NL" dirty="0"/>
            </a:br>
            <a:r>
              <a:rPr lang="nl-NL" dirty="0"/>
              <a:t>•samen werken aan betekenisvolle </a:t>
            </a:r>
            <a:r>
              <a:rPr lang="nl-NL" dirty="0" err="1"/>
              <a:t>daginvulling</a:t>
            </a:r>
            <a:r>
              <a:rPr lang="nl-NL" dirty="0"/>
              <a:t> (competentieopbouw);</a:t>
            </a:r>
            <a:br>
              <a:rPr lang="nl-NL" dirty="0"/>
            </a:br>
            <a:r>
              <a:rPr lang="nl-NL" dirty="0"/>
              <a:t>•anders kijken naar probleemgedrag en de onderliggende oorzaken aanpakken.</a:t>
            </a:r>
          </a:p>
        </p:txBody>
      </p:sp>
    </p:spTree>
    <p:extLst>
      <p:ext uri="{BB962C8B-B14F-4D97-AF65-F5344CB8AC3E}">
        <p14:creationId xmlns:p14="http://schemas.microsoft.com/office/powerpoint/2010/main" val="3749516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methodiek in een huis getekend</a:t>
            </a:r>
          </a:p>
        </p:txBody>
      </p:sp>
      <p:pic>
        <p:nvPicPr>
          <p:cNvPr id="4" name="Tijdelijke aanduiding voor inhoud 3"/>
          <p:cNvPicPr>
            <a:picLocks noGrp="1" noChangeAspect="1"/>
          </p:cNvPicPr>
          <p:nvPr>
            <p:ph idx="1"/>
          </p:nvPr>
        </p:nvPicPr>
        <p:blipFill>
          <a:blip r:embed="rId2"/>
          <a:stretch>
            <a:fillRect/>
          </a:stretch>
        </p:blipFill>
        <p:spPr>
          <a:xfrm>
            <a:off x="2687782" y="1620483"/>
            <a:ext cx="6677891" cy="4742603"/>
          </a:xfrm>
          <a:prstGeom prst="rect">
            <a:avLst/>
          </a:prstGeom>
        </p:spPr>
      </p:pic>
    </p:spTree>
    <p:extLst>
      <p:ext uri="{BB962C8B-B14F-4D97-AF65-F5344CB8AC3E}">
        <p14:creationId xmlns:p14="http://schemas.microsoft.com/office/powerpoint/2010/main" val="37145046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eerbaar">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1FE4A09F824B74D9026C0DBB602BDBA" ma:contentTypeVersion="8" ma:contentTypeDescription="Een nieuw document maken." ma:contentTypeScope="" ma:versionID="0cc91208e1b2f59856f824ed9ff6b113">
  <xsd:schema xmlns:xsd="http://www.w3.org/2001/XMLSchema" xmlns:xs="http://www.w3.org/2001/XMLSchema" xmlns:p="http://schemas.microsoft.com/office/2006/metadata/properties" xmlns:ns2="d04bcf23-161e-4be0-97f7-3cb6592e764a" xmlns:ns3="c9293c4d-98de-4b15-bb60-bb9cd6f84803" targetNamespace="http://schemas.microsoft.com/office/2006/metadata/properties" ma:root="true" ma:fieldsID="3f179598cae16896e7af02a505e61e55" ns2:_="" ns3:_="">
    <xsd:import namespace="d04bcf23-161e-4be0-97f7-3cb6592e764a"/>
    <xsd:import namespace="c9293c4d-98de-4b15-bb60-bb9cd6f8480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4bcf23-161e-4be0-97f7-3cb6592e7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293c4d-98de-4b15-bb60-bb9cd6f84803" elementFormDefault="qualified">
    <xsd:import namespace="http://schemas.microsoft.com/office/2006/documentManagement/types"/>
    <xsd:import namespace="http://schemas.microsoft.com/office/infopath/2007/PartnerControls"/>
    <xsd:element name="SharedWithUsers" ma:index="10"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2F2AF2-B029-440A-8FA8-61A2848446AD}">
  <ds:schemaRefs>
    <ds:schemaRef ds:uri="http://schemas.microsoft.com/sharepoint/v3/contenttype/forms"/>
  </ds:schemaRefs>
</ds:datastoreItem>
</file>

<file path=customXml/itemProps2.xml><?xml version="1.0" encoding="utf-8"?>
<ds:datastoreItem xmlns:ds="http://schemas.openxmlformats.org/officeDocument/2006/customXml" ds:itemID="{A054FC18-82B4-46AD-B376-3810EFC88E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4bcf23-161e-4be0-97f7-3cb6592e764a"/>
    <ds:schemaRef ds:uri="c9293c4d-98de-4b15-bb60-bb9cd6f848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45F28B6-5F0D-4741-882A-05D250C98A84}">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1f84ba9f-1fde-4da9-a098-c3fd9b67a809"/>
    <ds:schemaRef ds:uri="http://schemas.microsoft.com/office/2006/documentManagement/types"/>
    <ds:schemaRef ds:uri="http://purl.org/dc/terms/"/>
    <ds:schemaRef ds:uri="88cab6ea-4fc1-4dde-81ad-3c2b09e689c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TM03457503[[fn=Citeerbaar]]</Template>
  <TotalTime>580</TotalTime>
  <Words>939</Words>
  <Application>Microsoft Office PowerPoint</Application>
  <PresentationFormat>Breedbeeld</PresentationFormat>
  <Paragraphs>89</Paragraphs>
  <Slides>24</Slides>
  <Notes>1</Notes>
  <HiddenSlides>0</HiddenSlides>
  <MMClips>0</MMClips>
  <ScaleCrop>false</ScaleCrop>
  <HeadingPairs>
    <vt:vector size="4" baseType="variant">
      <vt:variant>
        <vt:lpstr>Thema</vt:lpstr>
      </vt:variant>
      <vt:variant>
        <vt:i4>1</vt:i4>
      </vt:variant>
      <vt:variant>
        <vt:lpstr>Diatitels</vt:lpstr>
      </vt:variant>
      <vt:variant>
        <vt:i4>24</vt:i4>
      </vt:variant>
    </vt:vector>
  </HeadingPairs>
  <TitlesOfParts>
    <vt:vector size="25" baseType="lpstr">
      <vt:lpstr>Citeerbaar</vt:lpstr>
      <vt:lpstr>Zorg en begeleiding aan mensen met een verstandelijke beperking </vt:lpstr>
      <vt:lpstr>Kerntaken en werkprocessen </vt:lpstr>
      <vt:lpstr>Doelen voor de les</vt:lpstr>
      <vt:lpstr>De verschillende doelgroepen</vt:lpstr>
      <vt:lpstr>Verdieping in de tweede Doelgroep</vt:lpstr>
      <vt:lpstr>MOEILIJK VERSTAANBAAR GEDRAG</vt:lpstr>
      <vt:lpstr>Methodiek en visie</vt:lpstr>
      <vt:lpstr>Wat is het perspectief van de methodiek</vt:lpstr>
      <vt:lpstr>De methodiek in een huis getekend</vt:lpstr>
      <vt:lpstr>Het behandelhuis uitgelegd</vt:lpstr>
      <vt:lpstr>Jouw menselijke behoeften</vt:lpstr>
      <vt:lpstr>De drie pijlers </vt:lpstr>
      <vt:lpstr>De drie pijlers in jouw leven</vt:lpstr>
      <vt:lpstr>   Het doel van de 1e pijler: opbouw      gehechtheidsrelatie </vt:lpstr>
      <vt:lpstr>Opbouw ondersteuningsrelatie</vt:lpstr>
      <vt:lpstr>Kijk eens naar jezelf in relaties</vt:lpstr>
      <vt:lpstr>Doel van de 2e pijler Een zinvolle dagbesteding is: competentieopbouw </vt:lpstr>
      <vt:lpstr>Opbouw competenties</vt:lpstr>
      <vt:lpstr>Het doel van de 3e Pijler is het ontdekken van de onvervulde menselijke behoeften om het probleemgedrag te doorbreken</vt:lpstr>
      <vt:lpstr>Anders kijken naar probleemgedrag</vt:lpstr>
      <vt:lpstr>De waarden van de methodiek</vt:lpstr>
      <vt:lpstr>De waarden in je eigen leven</vt:lpstr>
      <vt:lpstr>Het uiteindelijke perspectief </vt:lpstr>
      <vt:lpstr>Even terug kijken op de les</vt:lpstr>
    </vt:vector>
  </TitlesOfParts>
  <Company>Landstede Groep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doelgroepen 2</dc:title>
  <dc:creator>Hetty Poppe-Dooijeweerd</dc:creator>
  <cp:lastModifiedBy>Hetty Poppe-Dooijeweerd</cp:lastModifiedBy>
  <cp:revision>66</cp:revision>
  <dcterms:created xsi:type="dcterms:W3CDTF">2020-03-25T18:21:23Z</dcterms:created>
  <dcterms:modified xsi:type="dcterms:W3CDTF">2021-01-05T08:19:45Z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0x010100E1FE4A09F824B74D9026C0DBB602BDBA</vt:lpwstr>
  </property>
</Properties>
</file>